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7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DF42E0-2516-71D2-00A4-280E4E3D3FE2}" v="23" dt="2026-03-24T07:14:27.8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8" d="100"/>
          <a:sy n="138" d="100"/>
        </p:scale>
        <p:origin x="8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8BE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 i="0">
                <a:solidFill>
                  <a:srgbClr val="1B2838"/>
                </a:solidFill>
                <a:latin typeface="Calibri"/>
              </a:defRPr>
            </a:pPr>
            <a:r>
              <a:t>Project Overview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685800"/>
            <a:ext cx="1828800" cy="27432"/>
          </a:xfrm>
          <a:prstGeom prst="rect">
            <a:avLst/>
          </a:prstGeom>
          <a:solidFill>
            <a:srgbClr val="78BE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914400"/>
            <a:ext cx="39319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4A9B2E"/>
                </a:solidFill>
                <a:latin typeface="Calibri"/>
              </a:defRPr>
            </a:pPr>
            <a:r>
              <a:t>Project Name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170432"/>
            <a:ext cx="3931920" cy="384048"/>
          </a:xfrm>
          <a:prstGeom prst="rect">
            <a:avLst/>
          </a:prstGeom>
          <a:solidFill>
            <a:srgbClr val="F5F7F2"/>
          </a:solidFill>
          <a:ln w="9525">
            <a:solidFill>
              <a:srgbClr val="E2E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48640" y="1216152"/>
            <a:ext cx="374904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0" i="1">
                <a:solidFill>
                  <a:srgbClr val="94A3B8"/>
                </a:solidFill>
                <a:latin typeface="Calibri"/>
              </a:defRPr>
            </a:pPr>
            <a:r>
              <a:rPr lang="en-AU" sz="1000" b="1" dirty="0"/>
              <a:t>Hunter-Central Coast Renewable Energy Zone</a:t>
            </a:r>
            <a:endParaRPr dirty="0"/>
          </a:p>
        </p:txBody>
      </p:sp>
      <p:sp>
        <p:nvSpPr>
          <p:cNvPr id="8" name="TextBox 7"/>
          <p:cNvSpPr txBox="1"/>
          <p:nvPr/>
        </p:nvSpPr>
        <p:spPr>
          <a:xfrm>
            <a:off x="4754880" y="914400"/>
            <a:ext cx="39319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4A9B2E"/>
                </a:solidFill>
                <a:latin typeface="Calibri"/>
              </a:defRPr>
            </a:pPr>
            <a:r>
              <a:t>Project Location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4754880" y="1170432"/>
            <a:ext cx="3931920" cy="384048"/>
          </a:xfrm>
          <a:prstGeom prst="rect">
            <a:avLst/>
          </a:prstGeom>
          <a:solidFill>
            <a:srgbClr val="F5F7F2"/>
          </a:solidFill>
          <a:ln w="9525">
            <a:solidFill>
              <a:srgbClr val="E2E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846320" y="1216152"/>
            <a:ext cx="374904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1">
                <a:solidFill>
                  <a:srgbClr val="94A3B8"/>
                </a:solidFill>
                <a:latin typeface="Calibri"/>
              </a:defRPr>
            </a:pPr>
            <a:r>
              <a:rPr dirty="0" err="1"/>
              <a:t>Muswellbrook</a:t>
            </a:r>
            <a:endParaRPr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" y="1645920"/>
            <a:ext cx="39319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4A9B2E"/>
                </a:solidFill>
                <a:latin typeface="Calibri"/>
              </a:defRPr>
            </a:pPr>
            <a:r>
              <a:t>Proponent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1901952"/>
            <a:ext cx="3931920" cy="384048"/>
          </a:xfrm>
          <a:prstGeom prst="rect">
            <a:avLst/>
          </a:prstGeom>
          <a:solidFill>
            <a:srgbClr val="F5F7F2"/>
          </a:solidFill>
          <a:ln w="9525">
            <a:solidFill>
              <a:srgbClr val="E2E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548640" y="1947672"/>
            <a:ext cx="3749040" cy="24622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defRPr sz="1000" b="0" i="1">
                <a:solidFill>
                  <a:srgbClr val="94A3B8"/>
                </a:solidFill>
                <a:latin typeface="Calibri"/>
              </a:defRPr>
            </a:pPr>
            <a:r>
              <a:rPr lang="en-US" dirty="0" err="1"/>
              <a:t>EnergyCO</a:t>
            </a:r>
            <a:endParaRPr dirty="0" err="1"/>
          </a:p>
        </p:txBody>
      </p:sp>
      <p:sp>
        <p:nvSpPr>
          <p:cNvPr id="14" name="TextBox 13"/>
          <p:cNvSpPr txBox="1"/>
          <p:nvPr/>
        </p:nvSpPr>
        <p:spPr>
          <a:xfrm>
            <a:off x="4754880" y="1645920"/>
            <a:ext cx="39319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4A9B2E"/>
                </a:solidFill>
                <a:latin typeface="Calibri"/>
              </a:defRPr>
            </a:pPr>
            <a:r>
              <a:t>Lead Contractor(s)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754880" y="1901952"/>
            <a:ext cx="3931920" cy="384048"/>
          </a:xfrm>
          <a:prstGeom prst="rect">
            <a:avLst/>
          </a:prstGeom>
          <a:solidFill>
            <a:srgbClr val="F5F7F2"/>
          </a:solidFill>
          <a:ln w="9525">
            <a:solidFill>
              <a:srgbClr val="E2E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4846320" y="1947672"/>
            <a:ext cx="3749040" cy="24622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defRPr sz="1000" b="0" i="1">
                <a:solidFill>
                  <a:srgbClr val="94A3B8"/>
                </a:solidFill>
                <a:latin typeface="Calibri"/>
              </a:defRPr>
            </a:pPr>
            <a:r>
              <a:rPr lang="en-US"/>
              <a:t>John Holland</a:t>
            </a:r>
            <a:endParaRPr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" y="2377440"/>
            <a:ext cx="39319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4A9B2E"/>
                </a:solidFill>
                <a:latin typeface="Calibri"/>
              </a:defRPr>
            </a:pPr>
            <a:r>
              <a:t>Project Type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7200" y="2633472"/>
            <a:ext cx="3931920" cy="384048"/>
          </a:xfrm>
          <a:prstGeom prst="rect">
            <a:avLst/>
          </a:prstGeom>
          <a:solidFill>
            <a:srgbClr val="F5F7F2"/>
          </a:solidFill>
          <a:ln w="9525">
            <a:solidFill>
              <a:srgbClr val="E2E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548640" y="2679192"/>
            <a:ext cx="374904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1">
                <a:solidFill>
                  <a:srgbClr val="94A3B8"/>
                </a:solidFill>
                <a:latin typeface="Calibri"/>
              </a:defRPr>
            </a:pPr>
            <a:r>
              <a:rPr lang="en-US" dirty="0"/>
              <a:t>Substations</a:t>
            </a:r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4754880" y="2377440"/>
            <a:ext cx="39319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4A9B2E"/>
                </a:solidFill>
                <a:latin typeface="Calibri"/>
              </a:defRPr>
            </a:pPr>
            <a:r>
              <a:t>Estimated Project Value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754880" y="2633472"/>
            <a:ext cx="3931920" cy="384048"/>
          </a:xfrm>
          <a:prstGeom prst="rect">
            <a:avLst/>
          </a:prstGeom>
          <a:solidFill>
            <a:srgbClr val="F5F7F2"/>
          </a:solidFill>
          <a:ln w="9525">
            <a:solidFill>
              <a:srgbClr val="E2E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4846320" y="2679192"/>
            <a:ext cx="374904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1">
                <a:solidFill>
                  <a:srgbClr val="94A3B8"/>
                </a:solidFill>
                <a:latin typeface="Calibri"/>
              </a:defRPr>
            </a:pPr>
            <a:r>
              <a:rPr lang="en-US"/>
              <a:t>Under $100 Million</a:t>
            </a:r>
            <a:endParaRPr dirty="0"/>
          </a:p>
        </p:txBody>
      </p:sp>
      <p:sp>
        <p:nvSpPr>
          <p:cNvPr id="23" name="TextBox 22"/>
          <p:cNvSpPr txBox="1"/>
          <p:nvPr/>
        </p:nvSpPr>
        <p:spPr>
          <a:xfrm>
            <a:off x="457200" y="3108960"/>
            <a:ext cx="39319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4A9B2E"/>
                </a:solidFill>
                <a:latin typeface="Calibri"/>
              </a:defRPr>
            </a:pPr>
            <a:r>
              <a:t>Current Project Stage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57200" y="3364992"/>
            <a:ext cx="3931920" cy="384048"/>
          </a:xfrm>
          <a:prstGeom prst="rect">
            <a:avLst/>
          </a:prstGeom>
          <a:solidFill>
            <a:srgbClr val="F5F7F2"/>
          </a:solidFill>
          <a:ln w="9525">
            <a:solidFill>
              <a:srgbClr val="E2E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548640" y="3410712"/>
            <a:ext cx="374904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1">
                <a:solidFill>
                  <a:srgbClr val="94A3B8"/>
                </a:solidFill>
                <a:latin typeface="Calibri"/>
              </a:defRPr>
            </a:pPr>
            <a:r>
              <a:rPr lang="en-US" dirty="0"/>
              <a:t>Construction – Earth works</a:t>
            </a:r>
            <a:endParaRPr dirty="0"/>
          </a:p>
        </p:txBody>
      </p:sp>
      <p:sp>
        <p:nvSpPr>
          <p:cNvPr id="26" name="TextBox 25"/>
          <p:cNvSpPr txBox="1"/>
          <p:nvPr/>
        </p:nvSpPr>
        <p:spPr>
          <a:xfrm>
            <a:off x="4754880" y="3108960"/>
            <a:ext cx="39319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4A9B2E"/>
                </a:solidFill>
                <a:latin typeface="Calibri"/>
              </a:defRPr>
            </a:pPr>
            <a:r>
              <a:t>Anticipated Construction Start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754880" y="3364992"/>
            <a:ext cx="3931920" cy="384048"/>
          </a:xfrm>
          <a:prstGeom prst="rect">
            <a:avLst/>
          </a:prstGeom>
          <a:solidFill>
            <a:srgbClr val="F5F7F2"/>
          </a:solidFill>
          <a:ln w="9525">
            <a:solidFill>
              <a:srgbClr val="E2E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4846320" y="3410712"/>
            <a:ext cx="3749040" cy="24622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defRPr sz="1000" b="0" i="1">
                <a:solidFill>
                  <a:srgbClr val="94A3B8"/>
                </a:solidFill>
                <a:latin typeface="Calibri"/>
              </a:defRPr>
            </a:pPr>
            <a:r>
              <a:rPr lang="en-US"/>
              <a:t>Q1 - 2026</a:t>
            </a:r>
            <a:endParaRPr dirty="0"/>
          </a:p>
        </p:txBody>
      </p:sp>
      <p:sp>
        <p:nvSpPr>
          <p:cNvPr id="29" name="TextBox 28"/>
          <p:cNvSpPr txBox="1"/>
          <p:nvPr/>
        </p:nvSpPr>
        <p:spPr>
          <a:xfrm>
            <a:off x="457200" y="3840480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4A9B2E"/>
                </a:solidFill>
                <a:latin typeface="Calibri"/>
              </a:defRPr>
            </a:pPr>
            <a:r>
              <a:t>Project Description (2–3 sentences)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57200" y="4096512"/>
            <a:ext cx="8229600" cy="475488"/>
          </a:xfrm>
          <a:prstGeom prst="rect">
            <a:avLst/>
          </a:prstGeom>
          <a:solidFill>
            <a:srgbClr val="F5F7F2"/>
          </a:solidFill>
          <a:ln w="9525">
            <a:solidFill>
              <a:srgbClr val="E2E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548640" y="4063890"/>
            <a:ext cx="804672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0" i="1">
                <a:solidFill>
                  <a:srgbClr val="94A3B8"/>
                </a:solidFill>
                <a:latin typeface="Calibri"/>
              </a:defRPr>
            </a:pPr>
            <a:r>
              <a:rPr lang="en-US" sz="1000" i="1" dirty="0">
                <a:solidFill>
                  <a:srgbClr val="94A3B8"/>
                </a:solidFill>
                <a:latin typeface="Calibri"/>
              </a:rPr>
              <a:t>We came together with our partners Ausgrid and </a:t>
            </a:r>
            <a:r>
              <a:rPr lang="en-US" sz="1000" i="1" dirty="0" err="1">
                <a:solidFill>
                  <a:srgbClr val="94A3B8"/>
                </a:solidFill>
                <a:latin typeface="Calibri"/>
              </a:rPr>
              <a:t>EnergyCo</a:t>
            </a:r>
            <a:r>
              <a:rPr lang="en-US" sz="1000" i="1" dirty="0">
                <a:solidFill>
                  <a:srgbClr val="94A3B8"/>
                </a:solidFill>
                <a:latin typeface="Calibri"/>
              </a:rPr>
              <a:t> to deliver two new greenfield substations at </a:t>
            </a:r>
            <a:r>
              <a:rPr lang="en-US" sz="1000" i="1" dirty="0" err="1">
                <a:solidFill>
                  <a:srgbClr val="94A3B8"/>
                </a:solidFill>
                <a:latin typeface="Calibri"/>
              </a:rPr>
              <a:t>Muswellbrook</a:t>
            </a:r>
            <a:r>
              <a:rPr lang="en-US" sz="1000" i="1" dirty="0">
                <a:solidFill>
                  <a:srgbClr val="94A3B8"/>
                </a:solidFill>
                <a:latin typeface="Calibri"/>
              </a:rPr>
              <a:t> and upgrading existing distribution infrastructure to support future renewable energy generation and enable up to one gigawatt of clean, affordable energy to be supplied into the NSW grid. </a:t>
            </a:r>
          </a:p>
          <a:p>
            <a:pPr>
              <a:defRPr sz="1000" b="0" i="1">
                <a:solidFill>
                  <a:srgbClr val="94A3B8"/>
                </a:solidFill>
                <a:latin typeface="Calibri"/>
              </a:defRPr>
            </a:pPr>
            <a:r>
              <a:rPr lang="en-US" sz="1000" i="1" dirty="0">
                <a:solidFill>
                  <a:srgbClr val="94A3B8"/>
                </a:solidFill>
                <a:latin typeface="Calibri"/>
              </a:rPr>
              <a:t> </a:t>
            </a:r>
          </a:p>
          <a:p>
            <a:pPr>
              <a:defRPr sz="1000" b="0" i="1">
                <a:solidFill>
                  <a:srgbClr val="94A3B8"/>
                </a:solidFill>
                <a:latin typeface="Calibri"/>
              </a:defRPr>
            </a:pPr>
            <a:r>
              <a:rPr lang="en-US" sz="1000" i="1" dirty="0">
                <a:solidFill>
                  <a:srgbClr val="94A3B8"/>
                </a:solidFill>
                <a:latin typeface="Calibri"/>
              </a:rPr>
              <a:t>The Hunter-Central Coast REZ is the first renewable energy zone in Australia to upgrade existing distribution poles and wires, helping </a:t>
            </a:r>
            <a:r>
              <a:rPr lang="en-US" sz="1000" i="1" dirty="0" err="1">
                <a:solidFill>
                  <a:srgbClr val="94A3B8"/>
                </a:solidFill>
                <a:latin typeface="Calibri"/>
              </a:rPr>
              <a:t>minimise</a:t>
            </a:r>
            <a:r>
              <a:rPr lang="en-US" sz="1000" i="1" dirty="0">
                <a:solidFill>
                  <a:srgbClr val="94A3B8"/>
                </a:solidFill>
                <a:latin typeface="Calibri"/>
              </a:rPr>
              <a:t> impacts on the community and the environment.  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4668012"/>
            <a:ext cx="9144000" cy="475488"/>
          </a:xfrm>
          <a:prstGeom prst="rect">
            <a:avLst/>
          </a:prstGeom>
          <a:solidFill>
            <a:srgbClr val="1B28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457200" y="4722876"/>
            <a:ext cx="6858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00" b="0" i="1">
                <a:solidFill>
                  <a:srgbClr val="CAE8C0"/>
                </a:solidFill>
                <a:latin typeface="Calibri"/>
              </a:defRPr>
            </a:pPr>
            <a:r>
              <a:t>This project brief has been prepared solely for the Supply Chain Connect forum facilitated by New.E, EnergyCo and HunterNet. It does not constitute a procurement commitment or guarantee of future work.</a:t>
            </a: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9145BE98-F6FC-81AD-E660-88B0368AF5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0535" y="4751293"/>
            <a:ext cx="749650" cy="393566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2BDD9317-5D00-2515-49C9-FB4EFB81C5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83779" y="4708691"/>
            <a:ext cx="777241" cy="36622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62c19ab-4e1e-420c-aa36-e20c08f04971">
      <Terms xmlns="http://schemas.microsoft.com/office/infopath/2007/PartnerControls"/>
    </lcf76f155ced4ddcb4097134ff3c332f>
    <TaxCatchAll xmlns="1810983c-a277-4c65-95ce-3c455b7e7c1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103704D6DB9B499D0702287B7B919C" ma:contentTypeVersion="11" ma:contentTypeDescription="Create a new document." ma:contentTypeScope="" ma:versionID="19954118eab03ccf09510e63d2f32aaa">
  <xsd:schema xmlns:xsd="http://www.w3.org/2001/XMLSchema" xmlns:xs="http://www.w3.org/2001/XMLSchema" xmlns:p="http://schemas.microsoft.com/office/2006/metadata/properties" xmlns:ns2="062c19ab-4e1e-420c-aa36-e20c08f04971" xmlns:ns3="1810983c-a277-4c65-95ce-3c455b7e7c1e" targetNamespace="http://schemas.microsoft.com/office/2006/metadata/properties" ma:root="true" ma:fieldsID="435563ba467eccaff0fb5a75e60a022e" ns2:_="" ns3:_="">
    <xsd:import namespace="062c19ab-4e1e-420c-aa36-e20c08f04971"/>
    <xsd:import namespace="1810983c-a277-4c65-95ce-3c455b7e7c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2c19ab-4e1e-420c-aa36-e20c08f0497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7eaba14-34da-443b-af46-2baf102ba67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10983c-a277-4c65-95ce-3c455b7e7c1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045ae34-189e-441b-8d64-8a60d09c38f7}" ma:internalName="TaxCatchAll" ma:showField="CatchAllData" ma:web="1810983c-a277-4c65-95ce-3c455b7e7c1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7EF0DD-C238-445F-8690-1F734051E864}">
  <ds:schemaRefs>
    <ds:schemaRef ds:uri="http://schemas.microsoft.com/office/2006/metadata/properties"/>
    <ds:schemaRef ds:uri="062c19ab-4e1e-420c-aa36-e20c08f04971"/>
    <ds:schemaRef ds:uri="http://schemas.microsoft.com/office/2006/documentManagement/types"/>
    <ds:schemaRef ds:uri="http://purl.org/dc/elements/1.1/"/>
    <ds:schemaRef ds:uri="http://purl.org/dc/dcmitype/"/>
    <ds:schemaRef ds:uri="1810983c-a277-4c65-95ce-3c455b7e7c1e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FB24594C-4B11-4FF4-9C3C-79179EEB73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588A4EB-E8F4-43F5-B5A8-027D3C7035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2c19ab-4e1e-420c-aa36-e20c08f04971"/>
    <ds:schemaRef ds:uri="1810983c-a277-4c65-95ce-3c455b7e7c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164</Words>
  <Application>Microsoft Office PowerPoint</Application>
  <PresentationFormat>On-screen Show (16:9)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boris@hunternet.com.au</dc:creator>
  <cp:keywords/>
  <dc:description>generated using python-pptx</dc:description>
  <cp:lastModifiedBy>Michelle Crawley</cp:lastModifiedBy>
  <cp:revision>9</cp:revision>
  <dcterms:created xsi:type="dcterms:W3CDTF">2013-01-27T09:14:16Z</dcterms:created>
  <dcterms:modified xsi:type="dcterms:W3CDTF">2026-04-13T04:03:12Z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0x01010062103704D6DB9B499D0702287B7B919C</vt:lpwstr>
  </property>
  <property fmtid="{D5CDD505-2E9C-101B-9397-08002B2CF9AE}" pid="3" name="MediaServiceImageTags">
    <vt:lpwstr/>
  </property>
</Properties>
</file>